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75" r:id="rId5"/>
    <p:sldId id="342" r:id="rId6"/>
    <p:sldId id="359" r:id="rId7"/>
    <p:sldId id="388" r:id="rId8"/>
    <p:sldId id="470" r:id="rId9"/>
    <p:sldId id="468" r:id="rId10"/>
    <p:sldId id="446" r:id="rId11"/>
    <p:sldId id="471" r:id="rId12"/>
    <p:sldId id="473" r:id="rId13"/>
    <p:sldId id="480" r:id="rId14"/>
    <p:sldId id="481" r:id="rId15"/>
    <p:sldId id="482" r:id="rId16"/>
    <p:sldId id="474" r:id="rId17"/>
    <p:sldId id="483" r:id="rId18"/>
    <p:sldId id="475" r:id="rId19"/>
    <p:sldId id="479" r:id="rId20"/>
    <p:sldId id="476" r:id="rId21"/>
    <p:sldId id="477" r:id="rId22"/>
    <p:sldId id="478" r:id="rId23"/>
    <p:sldId id="3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522"/>
    <a:srgbClr val="FFFFFF"/>
    <a:srgbClr val="05202E"/>
    <a:srgbClr val="E3FBF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AC41AA-9F46-03C5-DB51-298E94CA3DDC}" v="32" dt="2024-08-02T05:04:56.624"/>
    <p1510:client id="{C4848D99-7B2E-F01E-04D6-48C0F0769B3B}" v="722" dt="2024-08-01T17:32:15.339"/>
  </p1510:revLst>
</p1510:revInfo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5388" autoAdjust="0"/>
  </p:normalViewPr>
  <p:slideViewPr>
    <p:cSldViewPr snapToGrid="0" snapToObjects="1" showGuides="1">
      <p:cViewPr varScale="1">
        <p:scale>
          <a:sx n="78" d="100"/>
          <a:sy n="78" d="100"/>
        </p:scale>
        <p:origin x="103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8/1/2024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8/1/2024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27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09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63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304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403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825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957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83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82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34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26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115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250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01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647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562" y="1620422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06628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6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77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  <p:sldLayoutId id="2147483680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3">
            <a:extLst>
              <a:ext uri="{FF2B5EF4-FFF2-40B4-BE49-F238E27FC236}">
                <a16:creationId xmlns:a16="http://schemas.microsoft.com/office/drawing/2014/main" id="{F45C9BFD-7E34-472B-B453-52FB1B1C49F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7385538" cy="5058697"/>
          </a:xfrm>
          <a:custGeom>
            <a:avLst/>
            <a:gdLst>
              <a:gd name="T0" fmla="*/ 2147483646 w 7436484"/>
              <a:gd name="T1" fmla="*/ 0 h 5134610"/>
              <a:gd name="T2" fmla="*/ 0 w 7436484"/>
              <a:gd name="T3" fmla="*/ 0 h 5134610"/>
              <a:gd name="T4" fmla="*/ 0 w 7436484"/>
              <a:gd name="T5" fmla="*/ 2147483646 h 5134610"/>
              <a:gd name="T6" fmla="*/ 2147483646 w 7436484"/>
              <a:gd name="T7" fmla="*/ 0 h 513461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436484" h="5134610">
                <a:moveTo>
                  <a:pt x="7435941" y="0"/>
                </a:moveTo>
                <a:lnTo>
                  <a:pt x="0" y="0"/>
                </a:lnTo>
                <a:lnTo>
                  <a:pt x="0" y="5134513"/>
                </a:lnTo>
                <a:lnTo>
                  <a:pt x="7435941" y="0"/>
                </a:lnTo>
                <a:close/>
              </a:path>
            </a:pathLst>
          </a:custGeom>
          <a:solidFill>
            <a:srgbClr val="0058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761970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4F01BE7B-D7D7-4D4F-ACBB-A61E5113D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182" y="231684"/>
            <a:ext cx="1741217" cy="175934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761970">
              <a:spcBef>
                <a:spcPct val="0"/>
              </a:spcBef>
            </a:pP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3E312819-B303-4382-AAF4-E89EF3A2CC52}"/>
              </a:ext>
            </a:extLst>
          </p:cNvPr>
          <p:cNvSpPr txBox="1"/>
          <p:nvPr/>
        </p:nvSpPr>
        <p:spPr>
          <a:xfrm>
            <a:off x="2648927" y="425303"/>
            <a:ext cx="3810000" cy="1174489"/>
          </a:xfrm>
          <a:prstGeom prst="rect">
            <a:avLst/>
          </a:prstGeom>
        </p:spPr>
        <p:txBody>
          <a:bodyPr lIns="0" tIns="13335" rIns="0" bIns="0">
            <a:spAutoFit/>
          </a:bodyPr>
          <a:lstStyle/>
          <a:p>
            <a:pPr marL="12699" defTabSz="761970">
              <a:lnSpc>
                <a:spcPts val="4695"/>
              </a:lnSpc>
              <a:spcBef>
                <a:spcPts val="105"/>
              </a:spcBef>
              <a:defRPr/>
            </a:pPr>
            <a:r>
              <a:rPr lang="en-IN" sz="3200" b="1" spc="-35" dirty="0">
                <a:solidFill>
                  <a:srgbClr val="FFFFFF"/>
                </a:solidFill>
                <a:latin typeface="Helvetica-Bold"/>
                <a:ea typeface="ＭＳ Ｐゴシック" charset="0"/>
                <a:cs typeface="Helvetica-Bold"/>
              </a:rPr>
              <a:t>RV College of </a:t>
            </a:r>
          </a:p>
          <a:p>
            <a:pPr marL="12699" defTabSz="761970">
              <a:lnSpc>
                <a:spcPts val="4695"/>
              </a:lnSpc>
              <a:spcBef>
                <a:spcPts val="105"/>
              </a:spcBef>
              <a:defRPr/>
            </a:pPr>
            <a:r>
              <a:rPr lang="en-IN" sz="3200" b="1" spc="-35" dirty="0">
                <a:solidFill>
                  <a:srgbClr val="FFFFFF"/>
                </a:solidFill>
                <a:latin typeface="Helvetica-Bold"/>
                <a:ea typeface="ＭＳ Ｐゴシック" charset="0"/>
                <a:cs typeface="Helvetica-Bold"/>
              </a:rPr>
              <a:t>Engineering</a:t>
            </a:r>
            <a:endParaRPr sz="3200" dirty="0">
              <a:solidFill>
                <a:prstClr val="black"/>
              </a:solidFill>
              <a:latin typeface="Helvetica-Bold"/>
              <a:ea typeface="ＭＳ Ｐゴシック" charset="0"/>
              <a:cs typeface="Helvetica-Bold"/>
            </a:endParaRPr>
          </a:p>
        </p:txBody>
      </p:sp>
      <p:sp>
        <p:nvSpPr>
          <p:cNvPr id="32" name="object 2">
            <a:extLst>
              <a:ext uri="{FF2B5EF4-FFF2-40B4-BE49-F238E27FC236}">
                <a16:creationId xmlns:a16="http://schemas.microsoft.com/office/drawing/2014/main" id="{69AF687A-D6EE-425C-AACF-8E0B4DB73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915398"/>
            <a:ext cx="12192000" cy="102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11430" rIns="0" bIns="0" anchor="t">
            <a:spAutoFit/>
          </a:bodyPr>
          <a:lstStyle>
            <a:lvl1pPr marL="12700">
              <a:spcBef>
                <a:spcPct val="20000"/>
              </a:spcBef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10160" algn="ctr" defTabSz="761970">
              <a:spcBef>
                <a:spcPts val="88"/>
              </a:spcBef>
              <a:tabLst>
                <a:tab pos="2928820" algn="l"/>
              </a:tabLst>
            </a:pPr>
            <a:r>
              <a:rPr lang="pt-BR" altLang="en-US" sz="6600" dirty="0" err="1">
                <a:solidFill>
                  <a:schemeClr val="accent3"/>
                </a:solidFill>
                <a:latin typeface="Times New Roman"/>
                <a:ea typeface="ＭＳ Ｐゴシック"/>
                <a:cs typeface="Times New Roman"/>
              </a:rPr>
              <a:t>VGGNet</a:t>
            </a:r>
            <a:endParaRPr lang="pt-BR" altLang="en-US" sz="6600" dirty="0" err="1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9099B54E-FA81-43E7-A081-6FA6AB700DBA}"/>
              </a:ext>
            </a:extLst>
          </p:cNvPr>
          <p:cNvSpPr txBox="1"/>
          <p:nvPr/>
        </p:nvSpPr>
        <p:spPr>
          <a:xfrm>
            <a:off x="8602293" y="274798"/>
            <a:ext cx="3405187" cy="474489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699" defTabSz="761970">
              <a:spcBef>
                <a:spcPts val="100"/>
              </a:spcBef>
              <a:defRPr/>
            </a:pPr>
            <a:r>
              <a:rPr sz="3000" i="1" spc="-5" dirty="0">
                <a:solidFill>
                  <a:srgbClr val="422C75"/>
                </a:solidFill>
                <a:latin typeface="Playfair Display"/>
                <a:ea typeface="ＭＳ Ｐゴシック" charset="0"/>
                <a:cs typeface="Playfair Display"/>
              </a:rPr>
              <a:t>Go, change </a:t>
            </a:r>
            <a:r>
              <a:rPr sz="3000" i="1" dirty="0">
                <a:solidFill>
                  <a:srgbClr val="422C75"/>
                </a:solidFill>
                <a:latin typeface="Playfair Display"/>
                <a:ea typeface="ＭＳ Ｐゴシック" charset="0"/>
                <a:cs typeface="Playfair Display"/>
              </a:rPr>
              <a:t>the</a:t>
            </a:r>
            <a:r>
              <a:rPr sz="3000" i="1" spc="-80" dirty="0">
                <a:solidFill>
                  <a:srgbClr val="422C75"/>
                </a:solidFill>
                <a:latin typeface="Playfair Display"/>
                <a:ea typeface="ＭＳ Ｐゴシック" charset="0"/>
                <a:cs typeface="Playfair Display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Playfair Display"/>
                <a:ea typeface="ＭＳ Ｐゴシック" charset="0"/>
                <a:cs typeface="Playfair Display"/>
              </a:rPr>
              <a:t>world</a:t>
            </a:r>
            <a:endParaRPr sz="3000" dirty="0">
              <a:solidFill>
                <a:prstClr val="black"/>
              </a:solidFill>
              <a:latin typeface="Playfair Display"/>
              <a:ea typeface="ＭＳ Ｐゴシック" charset="0"/>
              <a:cs typeface="Playfair Display"/>
            </a:endParaRPr>
          </a:p>
        </p:txBody>
      </p:sp>
      <p:sp>
        <p:nvSpPr>
          <p:cNvPr id="34" name="object 2">
            <a:extLst>
              <a:ext uri="{FF2B5EF4-FFF2-40B4-BE49-F238E27FC236}">
                <a16:creationId xmlns:a16="http://schemas.microsoft.com/office/drawing/2014/main" id="{360A74CD-F8D0-43D1-9AB7-896C4E7DD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9056" y="5068951"/>
            <a:ext cx="3648424" cy="1514517"/>
          </a:xfrm>
          <a:prstGeom prst="rect">
            <a:avLst/>
          </a:prstGeom>
          <a:noFill/>
          <a:ln>
            <a:noFill/>
          </a:ln>
        </p:spPr>
        <p:txBody>
          <a:bodyPr wrap="square" lIns="0" tIns="11430" rIns="0" bIns="0" anchor="t">
            <a:spAutoFit/>
          </a:bodyPr>
          <a:lstStyle>
            <a:lvl1pPr marL="12700">
              <a:spcBef>
                <a:spcPct val="20000"/>
              </a:spcBef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10160" defTabSz="761970">
              <a:spcBef>
                <a:spcPts val="88"/>
              </a:spcBef>
              <a:tabLst>
                <a:tab pos="2928820" algn="l"/>
              </a:tabLst>
              <a:defRPr/>
            </a:pPr>
            <a:endParaRPr lang="it-IT" altLang="en-US" sz="32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60" defTabSz="761970">
              <a:spcBef>
                <a:spcPts val="88"/>
              </a:spcBef>
              <a:tabLst>
                <a:tab pos="2928820" algn="l"/>
              </a:tabLst>
              <a:defRPr/>
            </a:pPr>
            <a:r>
              <a:rPr lang="it-IT" altLang="en-US" sz="3200" dirty="0" err="1">
                <a:solidFill>
                  <a:schemeClr val="accent3"/>
                </a:solidFill>
                <a:latin typeface="Times New Roman"/>
                <a:ea typeface="ＭＳ Ｐゴシック"/>
                <a:cs typeface="Times New Roman"/>
              </a:rPr>
              <a:t>Niranjan</a:t>
            </a:r>
            <a:r>
              <a:rPr lang="it-IT" altLang="en-US" sz="3200" dirty="0">
                <a:solidFill>
                  <a:schemeClr val="accent3"/>
                </a:solidFill>
                <a:latin typeface="Times New Roman"/>
                <a:ea typeface="ＭＳ Ｐゴシック"/>
                <a:cs typeface="Times New Roman"/>
              </a:rPr>
              <a:t> G C</a:t>
            </a:r>
            <a:endParaRPr lang="it-IT" altLang="en-US" sz="32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60" defTabSz="761970">
              <a:spcBef>
                <a:spcPts val="88"/>
              </a:spcBef>
              <a:tabLst>
                <a:tab pos="2928820" algn="l"/>
              </a:tabLst>
              <a:defRPr/>
            </a:pPr>
            <a:r>
              <a:rPr lang="it-IT" altLang="en-US" sz="3200" dirty="0">
                <a:solidFill>
                  <a:schemeClr val="accent3"/>
                </a:solidFill>
                <a:latin typeface="Times New Roman"/>
                <a:ea typeface="ＭＳ Ｐゴシック"/>
                <a:cs typeface="Times New Roman"/>
              </a:rPr>
              <a:t>1RV23SCS05</a:t>
            </a:r>
            <a:endParaRPr lang="it-IT" altLang="en-US" sz="32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35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214">
        <p159:morph option="byWord"/>
      </p:transition>
    </mc:Choice>
    <mc:Fallback xmlns="">
      <p:transition spd="slow" advTm="1421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57149" y="1750549"/>
            <a:ext cx="10447738" cy="462079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>
              <a:spcAft>
                <a:spcPts val="1000"/>
              </a:spcAft>
            </a:pPr>
            <a:endParaRPr lang="en-US" sz="2800" dirty="0">
              <a:solidFill>
                <a:srgbClr val="EDEBE8"/>
              </a:solidFill>
              <a:highlight>
                <a:srgbClr val="131516"/>
              </a:highlight>
              <a:latin typeface="Oracle Sans"/>
              <a:cs typeface="Biome"/>
            </a:endParaRPr>
          </a:p>
          <a:p>
            <a:pPr marL="283210" lvl="1" indent="0">
              <a:buNone/>
            </a:pPr>
            <a:endParaRPr lang="en-US" sz="2400" dirty="0">
              <a:solidFill>
                <a:srgbClr val="EDEBE8"/>
              </a:solidFill>
              <a:highlight>
                <a:srgbClr val="131516"/>
              </a:highlight>
              <a:latin typeface="Oracle Sans"/>
              <a:cs typeface="Biome"/>
            </a:endParaRPr>
          </a:p>
          <a:p>
            <a:pPr marL="797560" lvl="1" indent="-514350">
              <a:buAutoNum type="romanLcPeriod"/>
            </a:pPr>
            <a:endParaRPr lang="en-US" sz="2400" dirty="0">
              <a:solidFill>
                <a:srgbClr val="EDEBE8"/>
              </a:solidFill>
              <a:highlight>
                <a:srgbClr val="131516"/>
              </a:highlight>
              <a:latin typeface="Oracle Sans"/>
              <a:cs typeface="Biome"/>
            </a:endParaRPr>
          </a:p>
          <a:p>
            <a:pPr marL="283210" indent="-283210"/>
            <a:endParaRPr lang="en-US" sz="2800" dirty="0">
              <a:solidFill>
                <a:srgbClr val="EDEBE8"/>
              </a:solidFill>
              <a:highlight>
                <a:srgbClr val="131516"/>
              </a:highlight>
              <a:latin typeface="Orac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5A54B6-8070-E5A6-65EA-CD718CDC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E0D8220-87A1-99F1-33C1-830BB28F4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899" y="396432"/>
            <a:ext cx="7067550" cy="302895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134C4FB-2CE4-F4EA-8C3C-5935F9F2B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767" y="3768540"/>
            <a:ext cx="68580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229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57149" y="1750549"/>
            <a:ext cx="10447738" cy="462079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>
              <a:spcAft>
                <a:spcPts val="1000"/>
              </a:spcAft>
            </a:pPr>
            <a:endParaRPr lang="en-US" sz="2800" dirty="0">
              <a:solidFill>
                <a:srgbClr val="EDEBE8"/>
              </a:solidFill>
              <a:highlight>
                <a:srgbClr val="131516"/>
              </a:highlight>
              <a:latin typeface="Oracle Sans"/>
              <a:cs typeface="Biome"/>
            </a:endParaRPr>
          </a:p>
          <a:p>
            <a:pPr marL="283210" lvl="1" indent="0">
              <a:buNone/>
            </a:pPr>
            <a:endParaRPr lang="en-US" sz="2400" dirty="0">
              <a:solidFill>
                <a:srgbClr val="EDEBE8"/>
              </a:solidFill>
              <a:highlight>
                <a:srgbClr val="131516"/>
              </a:highlight>
              <a:latin typeface="Oracle Sans"/>
              <a:cs typeface="Biome"/>
            </a:endParaRPr>
          </a:p>
          <a:p>
            <a:pPr marL="797560" lvl="1" indent="-514350">
              <a:buAutoNum type="romanLcPeriod"/>
            </a:pPr>
            <a:endParaRPr lang="en-US" sz="2400" dirty="0">
              <a:solidFill>
                <a:srgbClr val="EDEBE8"/>
              </a:solidFill>
              <a:highlight>
                <a:srgbClr val="131516"/>
              </a:highlight>
              <a:latin typeface="Oracle Sans"/>
              <a:cs typeface="Biome"/>
            </a:endParaRPr>
          </a:p>
          <a:p>
            <a:pPr marL="283210" indent="-283210"/>
            <a:endParaRPr lang="en-US" sz="2800" dirty="0">
              <a:solidFill>
                <a:srgbClr val="EDEBE8"/>
              </a:solidFill>
              <a:highlight>
                <a:srgbClr val="131516"/>
              </a:highlight>
              <a:latin typeface="Orac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5A54B6-8070-E5A6-65EA-CD718CDC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E73CFA3-6915-B9A5-98FF-93690FBA1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504" y="250529"/>
            <a:ext cx="8010525" cy="3486150"/>
          </a:xfrm>
          <a:prstGeom prst="rect">
            <a:avLst/>
          </a:prstGeom>
        </p:spPr>
      </p:pic>
      <p:pic>
        <p:nvPicPr>
          <p:cNvPr id="8" name="Picture 7" descr="A screenshot of a math graph&#10;&#10;Description automatically generated">
            <a:extLst>
              <a:ext uri="{FF2B5EF4-FFF2-40B4-BE49-F238E27FC236}">
                <a16:creationId xmlns:a16="http://schemas.microsoft.com/office/drawing/2014/main" id="{C0A7EE23-7FF7-993B-9332-B0478AE6E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825" y="4000205"/>
            <a:ext cx="66103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816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57149" y="1750549"/>
            <a:ext cx="10447738" cy="462079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>
              <a:spcAft>
                <a:spcPts val="1000"/>
              </a:spcAft>
            </a:pPr>
            <a:endParaRPr lang="en-US" sz="2800" dirty="0">
              <a:solidFill>
                <a:srgbClr val="EDEBE8"/>
              </a:solidFill>
              <a:highlight>
                <a:srgbClr val="131516"/>
              </a:highlight>
              <a:latin typeface="Oracle Sans"/>
              <a:cs typeface="Biome"/>
            </a:endParaRPr>
          </a:p>
          <a:p>
            <a:pPr marL="283210" lvl="1" indent="0">
              <a:buNone/>
            </a:pPr>
            <a:endParaRPr lang="en-US" sz="2400" dirty="0">
              <a:solidFill>
                <a:srgbClr val="EDEBE8"/>
              </a:solidFill>
              <a:highlight>
                <a:srgbClr val="131516"/>
              </a:highlight>
              <a:latin typeface="Oracle Sans"/>
              <a:cs typeface="Biome"/>
            </a:endParaRPr>
          </a:p>
          <a:p>
            <a:pPr marL="797560" lvl="1" indent="-514350">
              <a:buAutoNum type="romanLcPeriod"/>
            </a:pPr>
            <a:endParaRPr lang="en-US" sz="2400" dirty="0">
              <a:solidFill>
                <a:srgbClr val="EDEBE8"/>
              </a:solidFill>
              <a:highlight>
                <a:srgbClr val="131516"/>
              </a:highlight>
              <a:latin typeface="Oracle Sans"/>
              <a:cs typeface="Biome"/>
            </a:endParaRPr>
          </a:p>
          <a:p>
            <a:pPr marL="283210" indent="-283210"/>
            <a:endParaRPr lang="en-US" sz="2800" dirty="0">
              <a:solidFill>
                <a:srgbClr val="EDEBE8"/>
              </a:solidFill>
              <a:highlight>
                <a:srgbClr val="131516"/>
              </a:highlight>
              <a:latin typeface="Orac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5A54B6-8070-E5A6-65EA-CD718CDC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E73CFA3-6915-B9A5-98FF-93690FBA1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504" y="250529"/>
            <a:ext cx="8010525" cy="3486150"/>
          </a:xfrm>
          <a:prstGeom prst="rect">
            <a:avLst/>
          </a:prstGeom>
        </p:spPr>
      </p:pic>
      <p:pic>
        <p:nvPicPr>
          <p:cNvPr id="8" name="Picture 7" descr="A screenshot of a math graph&#10;&#10;Description automatically generated">
            <a:extLst>
              <a:ext uri="{FF2B5EF4-FFF2-40B4-BE49-F238E27FC236}">
                <a16:creationId xmlns:a16="http://schemas.microsoft.com/office/drawing/2014/main" id="{C0A7EE23-7FF7-993B-9332-B0478AE6E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825" y="4000205"/>
            <a:ext cx="66103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0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57149" y="1750549"/>
            <a:ext cx="10447738" cy="462079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>
              <a:spcAft>
                <a:spcPts val="1000"/>
              </a:spcAft>
            </a:pPr>
            <a:r>
              <a:rPr lang="en-US" sz="2800" dirty="0">
                <a:solidFill>
                  <a:srgbClr val="051522"/>
                </a:solidFill>
                <a:highlight>
                  <a:srgbClr val="FFFF00"/>
                </a:highlight>
                <a:latin typeface="Oracle Sans"/>
                <a:ea typeface="+mn-lt"/>
                <a:cs typeface="Biome"/>
              </a:rPr>
              <a:t>Pooling Layers</a:t>
            </a:r>
            <a:r>
              <a:rPr lang="en-US" sz="2800" dirty="0">
                <a:solidFill>
                  <a:srgbClr val="FFFFFF"/>
                </a:solidFill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:</a:t>
            </a:r>
            <a:r>
              <a:rPr lang="en-US" sz="28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 </a:t>
            </a:r>
            <a:r>
              <a:rPr lang="en-US" sz="28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All of VGG's pooling layers use max-pooling with 2 x 2 filters and stride s = 2 pixels</a:t>
            </a:r>
            <a:endParaRPr lang="en-US" sz="2800" dirty="0">
              <a:solidFill>
                <a:srgbClr val="EDEBE8"/>
              </a:solidFill>
              <a:highlight>
                <a:srgbClr val="131516"/>
              </a:highlight>
              <a:latin typeface="Oracle Sans"/>
            </a:endParaRPr>
          </a:p>
          <a:p>
            <a:pPr marL="283210" indent="-283210">
              <a:spcAft>
                <a:spcPts val="1000"/>
              </a:spcAft>
            </a:pPr>
            <a:r>
              <a:rPr lang="en-US" sz="2800" dirty="0">
                <a:solidFill>
                  <a:srgbClr val="051522"/>
                </a:solidFill>
                <a:highlight>
                  <a:srgbClr val="FFFF00"/>
                </a:highlight>
                <a:latin typeface="Oracle Sans"/>
                <a:ea typeface="+mn-lt"/>
                <a:cs typeface="Biome"/>
              </a:rPr>
              <a:t>Fully Connected Layers</a:t>
            </a:r>
            <a:r>
              <a:rPr lang="en-US" sz="28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: The </a:t>
            </a:r>
            <a:r>
              <a:rPr lang="en-US" sz="2800" dirty="0" err="1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VGGNet</a:t>
            </a:r>
            <a:r>
              <a:rPr lang="en-US" sz="28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 contains three layers with full connectivity. The first two layers (hidden) each have 4096 nodes (</a:t>
            </a:r>
            <a:r>
              <a:rPr lang="en-US" sz="2800" dirty="0" err="1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ReLU</a:t>
            </a:r>
            <a:r>
              <a:rPr lang="en-US" sz="28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 activated), while the third layer has 1000 nodes (</a:t>
            </a:r>
            <a:r>
              <a:rPr lang="en-US" sz="2800" dirty="0" err="1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Softmax</a:t>
            </a:r>
            <a:r>
              <a:rPr lang="en-US" sz="28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 activated) with one node for each class.</a:t>
            </a:r>
            <a:endParaRPr lang="en-US" sz="2800" dirty="0">
              <a:solidFill>
                <a:srgbClr val="EDEBE8"/>
              </a:solidFill>
              <a:highlight>
                <a:srgbClr val="131516"/>
              </a:highlight>
              <a:latin typeface="Oracle Sans"/>
              <a:cs typeface="Biome"/>
            </a:endParaRPr>
          </a:p>
          <a:p>
            <a:pPr marL="283210" indent="-283210">
              <a:spcAft>
                <a:spcPts val="1000"/>
              </a:spcAft>
            </a:pPr>
            <a:endParaRPr lang="en-US" sz="2800" dirty="0">
              <a:solidFill>
                <a:srgbClr val="EDEBE8"/>
              </a:solidFill>
              <a:highlight>
                <a:srgbClr val="131516"/>
              </a:highlight>
              <a:latin typeface="Oracle Sans"/>
              <a:cs typeface="Biome"/>
            </a:endParaRPr>
          </a:p>
          <a:p>
            <a:pPr marL="283210" indent="-283210"/>
            <a:endParaRPr lang="en-US" sz="2800" dirty="0">
              <a:solidFill>
                <a:srgbClr val="EDEBE8"/>
              </a:solidFill>
              <a:highlight>
                <a:srgbClr val="131516"/>
              </a:highlight>
              <a:latin typeface="Oracle Sans"/>
              <a:cs typeface="Biome"/>
            </a:endParaRPr>
          </a:p>
          <a:p>
            <a:pPr marL="283210" lvl="1" indent="0">
              <a:buNone/>
            </a:pPr>
            <a:endParaRPr lang="en-US" sz="2400" dirty="0">
              <a:solidFill>
                <a:srgbClr val="EDEBE8"/>
              </a:solidFill>
              <a:highlight>
                <a:srgbClr val="131516"/>
              </a:highlight>
              <a:latin typeface="Oracle Sans"/>
              <a:cs typeface="Biome"/>
            </a:endParaRPr>
          </a:p>
          <a:p>
            <a:pPr marL="797560" lvl="1" indent="-514350">
              <a:buAutoNum type="romanLcPeriod"/>
            </a:pPr>
            <a:endParaRPr lang="en-US" sz="2400" dirty="0">
              <a:solidFill>
                <a:srgbClr val="EDEBE8"/>
              </a:solidFill>
              <a:highlight>
                <a:srgbClr val="131516"/>
              </a:highlight>
              <a:latin typeface="Oracle Sans"/>
            </a:endParaRPr>
          </a:p>
          <a:p>
            <a:pPr marL="283210" indent="-283210"/>
            <a:endParaRPr lang="en-US" sz="2800" dirty="0">
              <a:solidFill>
                <a:srgbClr val="EDEBE8"/>
              </a:solidFill>
              <a:highlight>
                <a:srgbClr val="131516"/>
              </a:highlight>
              <a:latin typeface="Orac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5A54B6-8070-E5A6-65EA-CD718CDC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78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57149" y="1750549"/>
            <a:ext cx="10447738" cy="462079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>
              <a:spcAft>
                <a:spcPts val="1000"/>
              </a:spcAft>
            </a:pPr>
            <a:endParaRPr lang="en-US" sz="2800" dirty="0">
              <a:solidFill>
                <a:srgbClr val="EDEBE8"/>
              </a:solidFill>
              <a:highlight>
                <a:srgbClr val="131516"/>
              </a:highlight>
              <a:latin typeface="Oracle Sans"/>
              <a:cs typeface="Biome"/>
            </a:endParaRPr>
          </a:p>
          <a:p>
            <a:pPr marL="283210" lvl="1" indent="0">
              <a:buNone/>
            </a:pPr>
            <a:endParaRPr lang="en-US" sz="2400" dirty="0">
              <a:solidFill>
                <a:srgbClr val="EDEBE8"/>
              </a:solidFill>
              <a:highlight>
                <a:srgbClr val="131516"/>
              </a:highlight>
              <a:latin typeface="Oracle Sans"/>
              <a:cs typeface="Biome"/>
            </a:endParaRPr>
          </a:p>
          <a:p>
            <a:pPr marL="797560" lvl="1" indent="-514350">
              <a:buAutoNum type="romanLcPeriod"/>
            </a:pPr>
            <a:endParaRPr lang="en-US" sz="2400" dirty="0">
              <a:solidFill>
                <a:srgbClr val="EDEBE8"/>
              </a:solidFill>
              <a:highlight>
                <a:srgbClr val="131516"/>
              </a:highlight>
              <a:latin typeface="Oracle Sans"/>
              <a:cs typeface="Biome"/>
            </a:endParaRPr>
          </a:p>
          <a:p>
            <a:pPr marL="283210" indent="-283210"/>
            <a:endParaRPr lang="en-US" sz="2800" dirty="0">
              <a:solidFill>
                <a:srgbClr val="EDEBE8"/>
              </a:solidFill>
              <a:highlight>
                <a:srgbClr val="131516"/>
              </a:highlight>
              <a:latin typeface="Orac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5A54B6-8070-E5A6-65EA-CD718CDC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 descr="A close-up of a pool&#10;&#10;Description automatically generated">
            <a:extLst>
              <a:ext uri="{FF2B5EF4-FFF2-40B4-BE49-F238E27FC236}">
                <a16:creationId xmlns:a16="http://schemas.microsoft.com/office/drawing/2014/main" id="{E30DA92A-15AA-E9D5-992C-95A72A8A8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557" y="65050"/>
            <a:ext cx="6943725" cy="2876550"/>
          </a:xfrm>
          <a:prstGeom prst="rect">
            <a:avLst/>
          </a:prstGeom>
        </p:spPr>
      </p:pic>
      <p:pic>
        <p:nvPicPr>
          <p:cNvPr id="6" name="Picture 5" descr="A close-up of a map&#10;&#10;Description automatically generated">
            <a:extLst>
              <a:ext uri="{FF2B5EF4-FFF2-40B4-BE49-F238E27FC236}">
                <a16:creationId xmlns:a16="http://schemas.microsoft.com/office/drawing/2014/main" id="{8C70F51D-EEC2-BD2C-BE0A-AD7C4A1E2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083" y="3064946"/>
            <a:ext cx="69723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319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80776" y="2175851"/>
            <a:ext cx="10388670" cy="416595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>
              <a:buFontTx/>
              <a:buChar char="-"/>
            </a:pPr>
            <a:endParaRPr lang="en-US" sz="2800" dirty="0">
              <a:solidFill>
                <a:srgbClr val="EDEBE8"/>
              </a:solidFill>
              <a:highlight>
                <a:srgbClr val="131516"/>
              </a:highlight>
              <a:latin typeface="Orac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990B80-191A-59C0-A90F-2C22A06F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775" y="609600"/>
            <a:ext cx="10515601" cy="1179871"/>
          </a:xfrm>
        </p:spPr>
        <p:txBody>
          <a:bodyPr/>
          <a:lstStyle/>
          <a:p>
            <a:pPr>
              <a:lnSpc>
                <a:spcPct val="50000"/>
              </a:lnSpc>
            </a:pPr>
            <a:br>
              <a:rPr lang="en-US" b="1" dirty="0"/>
            </a:br>
            <a:endParaRPr lang="en-US" sz="2400" b="1" dirty="0"/>
          </a:p>
        </p:txBody>
      </p:sp>
      <p:sp>
        <p:nvSpPr>
          <p:cNvPr id="2" name="AutoShape 2" descr="lenet">
            <a:extLst>
              <a:ext uri="{FF2B5EF4-FFF2-40B4-BE49-F238E27FC236}">
                <a16:creationId xmlns:a16="http://schemas.microsoft.com/office/drawing/2014/main" id="{B66D01B0-2FA0-F258-AA71-C9B25F76BD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63989-9C71-9A68-8E29-F116995D0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937" y="293333"/>
            <a:ext cx="7761691" cy="62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244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80776" y="2175851"/>
            <a:ext cx="10388670" cy="416595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>
              <a:buFontTx/>
              <a:buChar char="-"/>
            </a:pPr>
            <a:endParaRPr lang="en-US" sz="2800" dirty="0">
              <a:solidFill>
                <a:srgbClr val="EDEBE8"/>
              </a:solidFill>
              <a:highlight>
                <a:srgbClr val="131516"/>
              </a:highlight>
              <a:latin typeface="Orac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990B80-191A-59C0-A90F-2C22A06F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775" y="609600"/>
            <a:ext cx="10515601" cy="1179871"/>
          </a:xfrm>
        </p:spPr>
        <p:txBody>
          <a:bodyPr/>
          <a:lstStyle/>
          <a:p>
            <a:pPr>
              <a:lnSpc>
                <a:spcPct val="50000"/>
              </a:lnSpc>
            </a:pPr>
            <a:br>
              <a:rPr lang="en-US" b="1" dirty="0"/>
            </a:br>
            <a:endParaRPr lang="en-US" sz="2400" b="1" dirty="0"/>
          </a:p>
        </p:txBody>
      </p:sp>
      <p:sp>
        <p:nvSpPr>
          <p:cNvPr id="2" name="AutoShape 2" descr="lenet">
            <a:extLst>
              <a:ext uri="{FF2B5EF4-FFF2-40B4-BE49-F238E27FC236}">
                <a16:creationId xmlns:a16="http://schemas.microsoft.com/office/drawing/2014/main" id="{B66D01B0-2FA0-F258-AA71-C9B25F76BD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63989-9C71-9A68-8E29-F116995D0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938" y="253223"/>
            <a:ext cx="9120295" cy="643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00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80776" y="1803713"/>
            <a:ext cx="10388670" cy="479799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>
              <a:buFont typeface="Arial"/>
              <a:buChar char="•"/>
            </a:pPr>
            <a:r>
              <a:rPr lang="en-US" sz="2800" dirty="0" err="1">
                <a:solidFill>
                  <a:schemeClr val="tx1"/>
                </a:solidFill>
                <a:highlight>
                  <a:srgbClr val="FFFF00"/>
                </a:highlight>
                <a:latin typeface="Oracle Sans"/>
                <a:cs typeface="Biome"/>
              </a:rPr>
              <a:t>VGGNet</a:t>
            </a:r>
            <a:r>
              <a:rPr lang="en-US" sz="28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cs typeface="Biome"/>
              </a:rPr>
              <a:t> </a:t>
            </a:r>
            <a:r>
              <a:rPr lang="en-US" sz="28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is pre-trained on the ImageNet dataset (a large-scale dataset containing over 14 million images belonging to 1000 different classes)</a:t>
            </a:r>
          </a:p>
          <a:p>
            <a:pPr marL="283210" indent="-283210">
              <a:buFont typeface="Arial"/>
              <a:buChar char="•"/>
            </a:pPr>
            <a:r>
              <a:rPr lang="en-US" sz="28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In ImageNet, the VGG16 model achieved a top-5 test accuracy of about 92.7 per cent.</a:t>
            </a:r>
          </a:p>
          <a:p>
            <a:pPr marL="283210" indent="-283210">
              <a:buFont typeface="Arial"/>
              <a:buChar char="•"/>
            </a:pPr>
            <a:r>
              <a:rPr lang="en-US" sz="28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It was also among the most well-liked models submitted at ILSVRC-2014 because of the uniformity and simplicity of the architecture.</a:t>
            </a:r>
            <a:endParaRPr lang="en-US" sz="2800" dirty="0">
              <a:solidFill>
                <a:srgbClr val="EDEBE8"/>
              </a:solidFill>
              <a:highlight>
                <a:srgbClr val="131516"/>
              </a:highlight>
              <a:latin typeface="Oracle Sans"/>
              <a:cs typeface="Biom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990B80-191A-59C0-A90F-2C22A06F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775" y="609600"/>
            <a:ext cx="10515601" cy="1179871"/>
          </a:xfrm>
        </p:spPr>
        <p:txBody>
          <a:bodyPr/>
          <a:lstStyle/>
          <a:p>
            <a:pPr>
              <a:lnSpc>
                <a:spcPct val="50000"/>
              </a:lnSpc>
            </a:pPr>
            <a:r>
              <a:rPr lang="en-US" b="1" dirty="0">
                <a:cs typeface="Biome"/>
              </a:rPr>
              <a:t>significance</a:t>
            </a:r>
            <a:br>
              <a:rPr lang="en-US" b="1" dirty="0"/>
            </a:b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528980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80776" y="1803713"/>
            <a:ext cx="10388670" cy="479799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latin typeface="Oracle Sans"/>
                <a:cs typeface="Biome"/>
              </a:rPr>
              <a:t>Transfer Learning:</a:t>
            </a:r>
            <a:r>
              <a:rPr lang="en-US" sz="2800" dirty="0">
                <a:latin typeface="Oracle Sans"/>
                <a:cs typeface="Biome"/>
              </a:rPr>
              <a:t> </a:t>
            </a:r>
            <a:r>
              <a:rPr lang="en-US" sz="2800" dirty="0" err="1">
                <a:latin typeface="Oracle Sans"/>
                <a:ea typeface="+mn-lt"/>
                <a:cs typeface="Biome"/>
              </a:rPr>
              <a:t>VGGNet</a:t>
            </a:r>
            <a:r>
              <a:rPr lang="en-US" sz="2800" dirty="0">
                <a:latin typeface="Oracle Sans"/>
                <a:ea typeface="+mn-lt"/>
                <a:cs typeface="Biome"/>
              </a:rPr>
              <a:t> is commonly used in transfer learning due to its depth and performance on various image classification tasks.</a:t>
            </a:r>
            <a:endParaRPr lang="en-US" sz="2800" dirty="0">
              <a:solidFill>
                <a:schemeClr val="tx1"/>
              </a:solidFill>
              <a:highlight>
                <a:srgbClr val="FFFF00"/>
              </a:highlight>
              <a:latin typeface="Orac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990B80-191A-59C0-A90F-2C22A06F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775" y="609600"/>
            <a:ext cx="10515601" cy="1179871"/>
          </a:xfrm>
        </p:spPr>
        <p:txBody>
          <a:bodyPr/>
          <a:lstStyle/>
          <a:p>
            <a:pPr>
              <a:lnSpc>
                <a:spcPct val="50000"/>
              </a:lnSpc>
            </a:pPr>
            <a:br>
              <a:rPr lang="en-US" b="1" dirty="0"/>
            </a:b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1762418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80776" y="1803713"/>
            <a:ext cx="10388670" cy="479799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>
              <a:buFont typeface="Arial"/>
              <a:buChar char="•"/>
            </a:pPr>
            <a:r>
              <a:rPr lang="en-US" sz="2800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It is very slow to train (the original VGG model was trained on Nvidia Titan GPU for 2–3 weeks).</a:t>
            </a:r>
            <a:endParaRPr lang="en-US">
              <a:solidFill>
                <a:srgbClr val="FFFFFF"/>
              </a:solidFill>
              <a:latin typeface="Arial Nova"/>
              <a:ea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800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ea typeface="+mn-lt"/>
              </a:rPr>
              <a:t>The </a:t>
            </a:r>
            <a:r>
              <a:rPr lang="en-US" sz="2800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size of VGG-16 trained imageNet weights is 528 MB. So, it takes quite a lot of disk space and bandwidth which makes it inefficient.</a:t>
            </a:r>
            <a:endParaRPr lang="en-US" sz="2800" dirty="0">
              <a:solidFill>
                <a:srgbClr val="EDEBE8"/>
              </a:solidFill>
              <a:highlight>
                <a:srgbClr val="131516"/>
              </a:highlight>
              <a:latin typeface="Oracle Sans"/>
              <a:ea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800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138 million parameters lead to exploding gradients problem.</a:t>
            </a:r>
            <a:endParaRPr lang="en-US" sz="2800" dirty="0">
              <a:solidFill>
                <a:srgbClr val="EDEBE8"/>
              </a:solidFill>
              <a:highlight>
                <a:srgbClr val="131516"/>
              </a:highlight>
              <a:latin typeface="Oracle Sans"/>
              <a:ea typeface="+mn-lt"/>
              <a:cs typeface="Biome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283210" indent="-283210">
              <a:buFont typeface="Arial"/>
              <a:buChar char="•"/>
            </a:pPr>
            <a:endParaRPr lang="en-US" sz="2800" dirty="0">
              <a:solidFill>
                <a:srgbClr val="EDEBE8"/>
              </a:solidFill>
              <a:highlight>
                <a:srgbClr val="131516"/>
              </a:highlight>
              <a:latin typeface="Oracle Sans"/>
              <a:ea typeface="+mn-lt"/>
              <a:cs typeface="Biome"/>
            </a:endParaRPr>
          </a:p>
          <a:p>
            <a:pPr marL="0" indent="0">
              <a:buNone/>
            </a:pPr>
            <a:endParaRPr lang="en-US" sz="2800" dirty="0">
              <a:solidFill>
                <a:srgbClr val="EDEBE8"/>
              </a:solidFill>
              <a:highlight>
                <a:srgbClr val="131516"/>
              </a:highlight>
              <a:latin typeface="Oracle Sans"/>
              <a:ea typeface="+mn-lt"/>
              <a:cs typeface="Biome"/>
            </a:endParaRPr>
          </a:p>
          <a:p>
            <a:pPr marL="283210" indent="-283210">
              <a:buFont typeface="Arial"/>
              <a:buChar char="•"/>
            </a:pPr>
            <a:endParaRPr lang="en-US" sz="2800" dirty="0">
              <a:solidFill>
                <a:srgbClr val="EDEBE8"/>
              </a:solidFill>
              <a:highlight>
                <a:srgbClr val="131516"/>
              </a:highlight>
              <a:latin typeface="Oracle Sans"/>
              <a:cs typeface="Biom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990B80-191A-59C0-A90F-2C22A06F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775" y="609600"/>
            <a:ext cx="10515601" cy="1179871"/>
          </a:xfrm>
        </p:spPr>
        <p:txBody>
          <a:bodyPr/>
          <a:lstStyle/>
          <a:p>
            <a:pPr>
              <a:lnSpc>
                <a:spcPct val="50000"/>
              </a:lnSpc>
            </a:pPr>
            <a:r>
              <a:rPr lang="en-US" b="1" dirty="0">
                <a:cs typeface="Biome"/>
              </a:rPr>
              <a:t>Limitations</a:t>
            </a:r>
            <a:br>
              <a:rPr lang="en-US" b="1" dirty="0"/>
            </a:b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043672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sz="5400" b="1" dirty="0" err="1">
                <a:ln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/>
                <a:cs typeface="Biome"/>
              </a:rPr>
              <a:t>VGGNet</a:t>
            </a:r>
            <a:endParaRPr lang="en-US" sz="5400" b="1" dirty="0" err="1">
              <a:ln>
                <a:solidFill>
                  <a:schemeClr val="tx2">
                    <a:lumMod val="5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  <a:ln>
            <a:noFill/>
          </a:ln>
        </p:spPr>
        <p:txBody>
          <a:bodyPr/>
          <a:lstStyle/>
          <a:p>
            <a:r>
              <a:rPr lang="en-US" sz="4000" b="1" dirty="0">
                <a:ln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(Unit 5)</a:t>
            </a:r>
            <a:endParaRPr lang="en-US" sz="4000" b="1" dirty="0">
              <a:ln cmpd="sng">
                <a:solidFill>
                  <a:schemeClr val="tx2">
                    <a:lumMod val="5000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553">
        <p159:morph option="byWord"/>
      </p:transition>
    </mc:Choice>
    <mc:Fallback xmlns="">
      <p:transition spd="slow" advTm="6553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sz="4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652" y="1649336"/>
            <a:ext cx="2140973" cy="660003"/>
          </a:xfrm>
        </p:spPr>
        <p:txBody>
          <a:bodyPr/>
          <a:lstStyle/>
          <a:p>
            <a:r>
              <a:rPr lang="en-US" sz="3600" b="1" dirty="0">
                <a:solidFill>
                  <a:schemeClr val="tx2"/>
                </a:solidFill>
              </a:rPr>
              <a:t>INDEX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2612" y="2910348"/>
            <a:ext cx="4481052" cy="3510117"/>
          </a:xfrm>
        </p:spPr>
        <p:txBody>
          <a:bodyPr anchor="t"/>
          <a:lstStyle/>
          <a:p>
            <a:pPr>
              <a:lnSpc>
                <a:spcPct val="50000"/>
              </a:lnSpc>
            </a:pPr>
            <a:endParaRPr lang="en-US" sz="2000" b="1" dirty="0">
              <a:solidFill>
                <a:schemeClr val="accent3"/>
              </a:solidFill>
            </a:endParaRPr>
          </a:p>
          <a:p>
            <a:pPr marL="285750" indent="-285750">
              <a:lnSpc>
                <a:spcPct val="50000"/>
              </a:lnSpc>
              <a:buFontTx/>
              <a:buChar char="-"/>
            </a:pPr>
            <a:r>
              <a:rPr lang="en-US" sz="2000" b="1">
                <a:solidFill>
                  <a:schemeClr val="accent3"/>
                </a:solidFill>
                <a:cs typeface="Biome"/>
              </a:rPr>
              <a:t>Introduction</a:t>
            </a:r>
          </a:p>
          <a:p>
            <a:pPr marL="285750" indent="-285750">
              <a:lnSpc>
                <a:spcPct val="50000"/>
              </a:lnSpc>
              <a:buFontTx/>
              <a:buChar char="-"/>
            </a:pPr>
            <a:r>
              <a:rPr lang="en-US" sz="2000" b="1" dirty="0">
                <a:solidFill>
                  <a:schemeClr val="accent3"/>
                </a:solidFill>
              </a:rPr>
              <a:t>Architecture</a:t>
            </a:r>
          </a:p>
          <a:p>
            <a:pPr marL="285750" indent="-285750">
              <a:lnSpc>
                <a:spcPct val="50000"/>
              </a:lnSpc>
              <a:buFontTx/>
              <a:buChar char="-"/>
            </a:pPr>
            <a:r>
              <a:rPr lang="en-US" sz="2000" b="1">
                <a:solidFill>
                  <a:schemeClr val="accent3"/>
                </a:solidFill>
                <a:cs typeface="Biome"/>
              </a:rPr>
              <a:t>Significance</a:t>
            </a:r>
            <a:endParaRPr lang="en-US" sz="2000" b="1">
              <a:solidFill>
                <a:schemeClr val="accent3"/>
              </a:solidFill>
            </a:endParaRPr>
          </a:p>
          <a:p>
            <a:pPr marL="285750" indent="-285750">
              <a:lnSpc>
                <a:spcPct val="50000"/>
              </a:lnSpc>
              <a:buFontTx/>
              <a:buChar char="-"/>
            </a:pPr>
            <a:r>
              <a:rPr lang="en-US" sz="2000" b="1">
                <a:solidFill>
                  <a:schemeClr val="accent3"/>
                </a:solidFill>
                <a:cs typeface="Biome"/>
              </a:rPr>
              <a:t>Limitations</a:t>
            </a:r>
          </a:p>
          <a:p>
            <a:pPr marL="285750" indent="-285750">
              <a:lnSpc>
                <a:spcPct val="50000"/>
              </a:lnSpc>
              <a:buFontTx/>
              <a:buChar char="-"/>
            </a:pPr>
            <a:endParaRPr lang="en-US" sz="2000" b="1" dirty="0">
              <a:solidFill>
                <a:schemeClr val="accent3"/>
              </a:solidFill>
            </a:endParaRPr>
          </a:p>
          <a:p>
            <a:pPr marL="285750" indent="-285750">
              <a:lnSpc>
                <a:spcPct val="50000"/>
              </a:lnSpc>
              <a:buFontTx/>
              <a:buChar char="-"/>
            </a:pPr>
            <a:endParaRPr lang="en-US" sz="2000" b="1" dirty="0">
              <a:solidFill>
                <a:schemeClr val="accent3"/>
              </a:solidFill>
            </a:endParaRPr>
          </a:p>
          <a:p>
            <a:pPr marL="285750" indent="-285750">
              <a:lnSpc>
                <a:spcPct val="50000"/>
              </a:lnSpc>
              <a:buFontTx/>
              <a:buChar char="-"/>
            </a:pPr>
            <a:endParaRPr lang="en-US" sz="2000" b="1" dirty="0">
              <a:solidFill>
                <a:schemeClr val="accent3"/>
              </a:solidFill>
            </a:endParaRPr>
          </a:p>
          <a:p>
            <a:pPr marL="285750" indent="-285750">
              <a:lnSpc>
                <a:spcPct val="50000"/>
              </a:lnSpc>
              <a:buFontTx/>
              <a:buChar char="-"/>
            </a:pPr>
            <a:endParaRPr lang="en-US" sz="2000" b="1" dirty="0">
              <a:solidFill>
                <a:schemeClr val="accent3"/>
              </a:solidFill>
            </a:endParaRPr>
          </a:p>
          <a:p>
            <a:pPr marL="285750" indent="-285750">
              <a:lnSpc>
                <a:spcPct val="50000"/>
              </a:lnSpc>
              <a:buFontTx/>
              <a:buChar char="-"/>
            </a:pPr>
            <a:endParaRPr lang="en-US" sz="2000" b="1" dirty="0">
              <a:solidFill>
                <a:schemeClr val="accent3"/>
              </a:solidFill>
            </a:endParaRPr>
          </a:p>
          <a:p>
            <a:r>
              <a:rPr lang="en-US" sz="2000" b="1" dirty="0">
                <a:solidFill>
                  <a:schemeClr val="accent3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308">
        <p159:morph option="byWord"/>
      </p:transition>
    </mc:Choice>
    <mc:Fallback xmlns="">
      <p:transition spd="slow" advTm="60308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80776" y="2175851"/>
            <a:ext cx="10388670" cy="416595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>
              <a:buFont typeface="Arial"/>
              <a:buChar char="•"/>
            </a:pPr>
            <a:r>
              <a:rPr lang="en-US" sz="2800" dirty="0" err="1">
                <a:solidFill>
                  <a:schemeClr val="tx1"/>
                </a:solidFill>
                <a:highlight>
                  <a:srgbClr val="FFFF00"/>
                </a:highlight>
                <a:latin typeface="Oracle Sans"/>
                <a:cs typeface="Biome"/>
              </a:rPr>
              <a:t>VGGNet</a:t>
            </a:r>
            <a:r>
              <a:rPr lang="en-US" sz="28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cs typeface="Biome"/>
              </a:rPr>
              <a:t> </a:t>
            </a:r>
            <a:r>
              <a:rPr lang="en-US" sz="28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It </a:t>
            </a:r>
            <a:r>
              <a:rPr lang="en-US" sz="28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is a </a:t>
            </a:r>
            <a:r>
              <a:rPr lang="en-US" sz="28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typical deep Convolutional Neural Network </a:t>
            </a:r>
            <a:r>
              <a:rPr lang="en-US" sz="28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(CNN) </a:t>
            </a:r>
            <a:r>
              <a:rPr lang="en-US" sz="28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design with numerous layers</a:t>
            </a:r>
            <a:endParaRPr lang="en-US" dirty="0">
              <a:solidFill>
                <a:srgbClr val="FFFFFF"/>
              </a:solidFill>
              <a:latin typeface="Arial Nova"/>
              <a:cs typeface="Biome"/>
            </a:endParaRPr>
          </a:p>
          <a:p>
            <a:pPr marL="283210" indent="-283210">
              <a:buFont typeface="Arial"/>
              <a:buChar char="•"/>
            </a:pPr>
            <a:r>
              <a:rPr lang="en-US" sz="28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VGG stands for Visual Geometry Group.</a:t>
            </a:r>
            <a:endParaRPr lang="en-US" dirty="0"/>
          </a:p>
          <a:p>
            <a:pPr marL="283210" indent="-283210">
              <a:buFontTx/>
              <a:buChar char="-"/>
            </a:pPr>
            <a:r>
              <a:rPr lang="en-US" sz="28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cs typeface="Biome"/>
              </a:rPr>
              <a:t>2 types of </a:t>
            </a:r>
            <a:r>
              <a:rPr lang="en-US" sz="2800" dirty="0" err="1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cs typeface="Biome"/>
              </a:rPr>
              <a:t>ConvNet</a:t>
            </a:r>
            <a:r>
              <a:rPr lang="en-US" sz="28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cs typeface="Biome"/>
              </a:rPr>
              <a:t> architectures developed by VGG</a:t>
            </a:r>
            <a:endParaRPr lang="en-US" sz="2800" dirty="0">
              <a:solidFill>
                <a:srgbClr val="EDEBE8"/>
              </a:solidFill>
              <a:highlight>
                <a:srgbClr val="131516"/>
              </a:highlight>
              <a:latin typeface="Oracle Sans"/>
            </a:endParaRPr>
          </a:p>
          <a:p>
            <a:pPr marL="566420" lvl="1" indent="-283210">
              <a:buFontTx/>
              <a:buChar char="-"/>
            </a:pPr>
            <a:r>
              <a:rPr lang="en-US" sz="28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</a:rPr>
              <a:t>VGG 16 </a:t>
            </a:r>
          </a:p>
          <a:p>
            <a:pPr marL="566420" lvl="1" indent="-283210">
              <a:buFont typeface="Arial"/>
              <a:buChar char="•"/>
            </a:pPr>
            <a:r>
              <a:rPr lang="en-US" sz="28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</a:rPr>
              <a:t>VGG 19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990B80-191A-59C0-A90F-2C22A06F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775" y="609600"/>
            <a:ext cx="10515601" cy="1179871"/>
          </a:xfrm>
        </p:spPr>
        <p:txBody>
          <a:bodyPr/>
          <a:lstStyle/>
          <a:p>
            <a:pPr>
              <a:lnSpc>
                <a:spcPct val="50000"/>
              </a:lnSpc>
            </a:pPr>
            <a:r>
              <a:rPr lang="en-US" b="1" dirty="0"/>
              <a:t>Introduction</a:t>
            </a:r>
            <a:br>
              <a:rPr lang="en-US" b="1" dirty="0"/>
            </a:b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52849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80776" y="2175851"/>
            <a:ext cx="10388670" cy="416595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>
              <a:buFont typeface="Arial"/>
              <a:buChar char="•"/>
            </a:pPr>
            <a:r>
              <a:rPr lang="en-US" sz="28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The numbers “16” and “19” refer to the model’s weight layers.</a:t>
            </a:r>
            <a:endParaRPr lang="en-US" dirty="0">
              <a:solidFill>
                <a:srgbClr val="FFFFFF"/>
              </a:solidFill>
              <a:latin typeface="Arial Nova"/>
              <a:ea typeface="+mn-lt"/>
              <a:cs typeface="Biome"/>
            </a:endParaRPr>
          </a:p>
          <a:p>
            <a:pPr marL="283210" indent="-283210">
              <a:buFont typeface="Arial"/>
              <a:buChar char="•"/>
            </a:pPr>
            <a:r>
              <a:rPr lang="en-US" sz="28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The VGG19 architecture has the same basic idea as that of VGG16 model, with the exception that it supports 19 layers. </a:t>
            </a:r>
          </a:p>
          <a:p>
            <a:pPr marL="283210" indent="-283210">
              <a:buFont typeface="Arial"/>
              <a:buChar char="•"/>
            </a:pPr>
            <a:r>
              <a:rPr lang="en-US" sz="28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 In comparison to VGG16, VGG19 contains three extra convolutional layers.</a:t>
            </a:r>
            <a:endParaRPr lang="en-US">
              <a:solidFill>
                <a:srgbClr val="FFFFFF"/>
              </a:solidFill>
              <a:latin typeface="Arial Nova"/>
              <a:cs typeface="Biome"/>
            </a:endParaRPr>
          </a:p>
          <a:p>
            <a:pPr marL="0" indent="0">
              <a:buNone/>
            </a:pPr>
            <a:endParaRPr lang="en-US" sz="2800" dirty="0">
              <a:solidFill>
                <a:srgbClr val="EDEBE8"/>
              </a:solidFill>
              <a:highlight>
                <a:srgbClr val="131516"/>
              </a:highlight>
              <a:latin typeface="Oracle Sans"/>
              <a:cs typeface="Biom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990B80-191A-59C0-A90F-2C22A06F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775" y="609600"/>
            <a:ext cx="10515601" cy="1179871"/>
          </a:xfrm>
        </p:spPr>
        <p:txBody>
          <a:bodyPr/>
          <a:lstStyle/>
          <a:p>
            <a:pPr>
              <a:lnSpc>
                <a:spcPct val="50000"/>
              </a:lnSpc>
            </a:pPr>
            <a:br>
              <a:rPr lang="en-US" b="1" dirty="0"/>
            </a:b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64100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9265" y="2133600"/>
            <a:ext cx="10388670" cy="39572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>
              <a:lnSpc>
                <a:spcPct val="100000"/>
              </a:lnSpc>
              <a:buFontTx/>
              <a:buChar char="-"/>
            </a:pPr>
            <a:r>
              <a:rPr lang="en-US" sz="2800" b="1" dirty="0">
                <a:solidFill>
                  <a:schemeClr val="accent2"/>
                </a:solidFill>
                <a:highlight>
                  <a:srgbClr val="131516"/>
                </a:highlight>
                <a:latin typeface="Oracle Sans"/>
                <a:cs typeface="Biome"/>
              </a:rPr>
              <a:t>13 x Convolutional Layers (</a:t>
            </a:r>
            <a:r>
              <a:rPr lang="en-US" sz="2800" b="1" dirty="0" err="1">
                <a:solidFill>
                  <a:schemeClr val="accent2"/>
                </a:solidFill>
                <a:highlight>
                  <a:srgbClr val="131516"/>
                </a:highlight>
                <a:latin typeface="Oracle Sans"/>
                <a:cs typeface="Biome"/>
              </a:rPr>
              <a:t>ReLU</a:t>
            </a:r>
            <a:r>
              <a:rPr lang="en-US" sz="2800" b="1" dirty="0">
                <a:solidFill>
                  <a:schemeClr val="accent2"/>
                </a:solidFill>
                <a:highlight>
                  <a:srgbClr val="131516"/>
                </a:highlight>
                <a:latin typeface="Oracle Sans"/>
                <a:cs typeface="Biome"/>
              </a:rPr>
              <a:t> activation)  </a:t>
            </a:r>
            <a:endParaRPr lang="en-US" dirty="0">
              <a:solidFill>
                <a:schemeClr val="accent2"/>
              </a:solidFill>
              <a:cs typeface="Biome"/>
            </a:endParaRPr>
          </a:p>
          <a:p>
            <a:pPr marL="283210" indent="-283210">
              <a:lnSpc>
                <a:spcPct val="100000"/>
              </a:lnSpc>
              <a:buFontTx/>
              <a:buChar char="-"/>
            </a:pPr>
            <a:r>
              <a:rPr lang="en-US" sz="2800" b="1" dirty="0">
                <a:solidFill>
                  <a:schemeClr val="accent2"/>
                </a:solidFill>
                <a:highlight>
                  <a:srgbClr val="131516"/>
                </a:highlight>
                <a:latin typeface="Oracle Sans"/>
                <a:cs typeface="Biome"/>
              </a:rPr>
              <a:t>5 x Pooling Layers (Max Pooling)</a:t>
            </a:r>
          </a:p>
          <a:p>
            <a:pPr marL="283210" indent="-283210">
              <a:lnSpc>
                <a:spcPct val="100000"/>
              </a:lnSpc>
              <a:buFontTx/>
              <a:buChar char="-"/>
            </a:pPr>
            <a:r>
              <a:rPr lang="en-US" sz="2800" b="1" dirty="0">
                <a:solidFill>
                  <a:schemeClr val="accent2"/>
                </a:solidFill>
                <a:highlight>
                  <a:srgbClr val="131516"/>
                </a:highlight>
                <a:latin typeface="Oracle Sans"/>
                <a:cs typeface="Biome"/>
              </a:rPr>
              <a:t>3 x Fully Connected Layers ( 2 Hidden Layers </a:t>
            </a:r>
            <a:r>
              <a:rPr lang="en-US" sz="2800" b="1" dirty="0" err="1">
                <a:solidFill>
                  <a:schemeClr val="accent2"/>
                </a:solidFill>
                <a:highlight>
                  <a:srgbClr val="131516"/>
                </a:highlight>
                <a:latin typeface="Oracle Sans"/>
                <a:cs typeface="Biome"/>
              </a:rPr>
              <a:t>ReLU</a:t>
            </a:r>
            <a:r>
              <a:rPr lang="en-US" sz="2800" b="1" dirty="0">
                <a:solidFill>
                  <a:schemeClr val="accent2"/>
                </a:solidFill>
                <a:highlight>
                  <a:srgbClr val="131516"/>
                </a:highlight>
                <a:latin typeface="Oracle Sans"/>
                <a:cs typeface="Biome"/>
              </a:rPr>
              <a:t> activated; 1 output layer </a:t>
            </a:r>
            <a:r>
              <a:rPr lang="en-US" sz="2800" b="1" dirty="0" err="1">
                <a:solidFill>
                  <a:schemeClr val="accent2"/>
                </a:solidFill>
                <a:highlight>
                  <a:srgbClr val="131516"/>
                </a:highlight>
                <a:latin typeface="Oracle Sans"/>
                <a:cs typeface="Biome"/>
              </a:rPr>
              <a:t>Softmax</a:t>
            </a:r>
            <a:r>
              <a:rPr lang="en-US" sz="2800" b="1" dirty="0">
                <a:solidFill>
                  <a:schemeClr val="accent2"/>
                </a:solidFill>
                <a:highlight>
                  <a:srgbClr val="131516"/>
                </a:highlight>
                <a:latin typeface="Oracle Sans"/>
                <a:cs typeface="Biome"/>
              </a:rPr>
              <a:t> activated)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990B80-191A-59C0-A90F-2C22A06F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775" y="609600"/>
            <a:ext cx="10515601" cy="1179871"/>
          </a:xfrm>
        </p:spPr>
        <p:txBody>
          <a:bodyPr/>
          <a:lstStyle/>
          <a:p>
            <a:pPr>
              <a:lnSpc>
                <a:spcPct val="50000"/>
              </a:lnSpc>
            </a:pPr>
            <a:r>
              <a:rPr lang="en-US" b="1" dirty="0">
                <a:cs typeface="Biome"/>
              </a:rPr>
              <a:t>ARCHITECTURE: VGG 16</a:t>
            </a:r>
            <a:br>
              <a:rPr lang="en-US" b="1" dirty="0"/>
            </a:br>
            <a:endParaRPr lang="en-US" sz="2400" b="1" dirty="0"/>
          </a:p>
        </p:txBody>
      </p:sp>
      <p:sp>
        <p:nvSpPr>
          <p:cNvPr id="2" name="AutoShape 2" descr="lenet">
            <a:extLst>
              <a:ext uri="{FF2B5EF4-FFF2-40B4-BE49-F238E27FC236}">
                <a16:creationId xmlns:a16="http://schemas.microsoft.com/office/drawing/2014/main" id="{B66D01B0-2FA0-F258-AA71-C9B25F76BD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934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80776" y="2175851"/>
            <a:ext cx="10388670" cy="416595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>
              <a:buFontTx/>
              <a:buChar char="-"/>
            </a:pPr>
            <a:endParaRPr lang="en-US" sz="2800" dirty="0">
              <a:solidFill>
                <a:srgbClr val="EDEBE8"/>
              </a:solidFill>
              <a:highlight>
                <a:srgbClr val="131516"/>
              </a:highlight>
              <a:latin typeface="Orac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990B80-191A-59C0-A90F-2C22A06F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775" y="609600"/>
            <a:ext cx="10515601" cy="1179871"/>
          </a:xfrm>
        </p:spPr>
        <p:txBody>
          <a:bodyPr/>
          <a:lstStyle/>
          <a:p>
            <a:pPr>
              <a:lnSpc>
                <a:spcPct val="50000"/>
              </a:lnSpc>
            </a:pPr>
            <a:r>
              <a:rPr lang="en-US" b="1" dirty="0"/>
              <a:t>architecture</a:t>
            </a:r>
            <a:br>
              <a:rPr lang="en-US" b="1" dirty="0"/>
            </a:br>
            <a:endParaRPr lang="en-US" sz="2400" b="1" dirty="0"/>
          </a:p>
        </p:txBody>
      </p:sp>
      <p:sp>
        <p:nvSpPr>
          <p:cNvPr id="2" name="AutoShape 2" descr="lenet">
            <a:extLst>
              <a:ext uri="{FF2B5EF4-FFF2-40B4-BE49-F238E27FC236}">
                <a16:creationId xmlns:a16="http://schemas.microsoft.com/office/drawing/2014/main" id="{B66D01B0-2FA0-F258-AA71-C9B25F76BD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6763989-9C71-9A68-8E29-F116995D0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42" y="930360"/>
            <a:ext cx="11617693" cy="530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3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80776" y="2175851"/>
            <a:ext cx="10388670" cy="416595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>
              <a:buFontTx/>
              <a:buChar char="-"/>
            </a:pPr>
            <a:endParaRPr lang="en-US" sz="2800" dirty="0">
              <a:solidFill>
                <a:srgbClr val="EDEBE8"/>
              </a:solidFill>
              <a:highlight>
                <a:srgbClr val="131516"/>
              </a:highlight>
              <a:latin typeface="Orac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990B80-191A-59C0-A90F-2C22A06F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775" y="609600"/>
            <a:ext cx="10515601" cy="1179871"/>
          </a:xfrm>
        </p:spPr>
        <p:txBody>
          <a:bodyPr/>
          <a:lstStyle/>
          <a:p>
            <a:pPr>
              <a:lnSpc>
                <a:spcPct val="50000"/>
              </a:lnSpc>
            </a:pPr>
            <a:br>
              <a:rPr lang="en-US" b="1" dirty="0"/>
            </a:br>
            <a:endParaRPr lang="en-US" sz="2400" b="1" dirty="0"/>
          </a:p>
        </p:txBody>
      </p:sp>
      <p:sp>
        <p:nvSpPr>
          <p:cNvPr id="2" name="AutoShape 2" descr="lenet">
            <a:extLst>
              <a:ext uri="{FF2B5EF4-FFF2-40B4-BE49-F238E27FC236}">
                <a16:creationId xmlns:a16="http://schemas.microsoft.com/office/drawing/2014/main" id="{B66D01B0-2FA0-F258-AA71-C9B25F76BD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A6763989-9C71-9A68-8E29-F116995D0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63" y="1793703"/>
            <a:ext cx="11617693" cy="420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56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57149" y="1750549"/>
            <a:ext cx="10447738" cy="462079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>
              <a:spcAft>
                <a:spcPts val="1000"/>
              </a:spcAft>
            </a:pPr>
            <a:r>
              <a:rPr lang="en-US" sz="2800" dirty="0">
                <a:solidFill>
                  <a:srgbClr val="051522"/>
                </a:solidFill>
                <a:highlight>
                  <a:srgbClr val="FFFF00"/>
                </a:highlight>
                <a:latin typeface="Oracle Sans"/>
                <a:ea typeface="+mn-lt"/>
                <a:cs typeface="Biome"/>
              </a:rPr>
              <a:t>Input</a:t>
            </a:r>
            <a:r>
              <a:rPr lang="en-US" sz="2800" dirty="0">
                <a:solidFill>
                  <a:srgbClr val="FFFFFF"/>
                </a:solidFill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:</a:t>
            </a:r>
            <a:r>
              <a:rPr lang="en-US" sz="28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 </a:t>
            </a:r>
            <a:r>
              <a:rPr lang="en-US" sz="28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ea typeface="+mn-lt"/>
                <a:cs typeface="Biome"/>
              </a:rPr>
              <a:t>224 x 224 x 3 dimensional image.</a:t>
            </a:r>
            <a:endParaRPr lang="en-US"/>
          </a:p>
          <a:p>
            <a:pPr marL="283210" indent="-283210"/>
            <a:r>
              <a:rPr lang="en-US" sz="2800" dirty="0">
                <a:solidFill>
                  <a:srgbClr val="051522"/>
                </a:solidFill>
                <a:highlight>
                  <a:srgbClr val="FFFF00"/>
                </a:highlight>
                <a:latin typeface="Oracle Sans"/>
                <a:cs typeface="Biome"/>
              </a:rPr>
              <a:t>Convolutional Layers</a:t>
            </a:r>
            <a:r>
              <a:rPr lang="en-US" sz="28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cs typeface="Biome"/>
              </a:rPr>
              <a:t>: All of VGG's convolutional layers use</a:t>
            </a:r>
          </a:p>
          <a:p>
            <a:pPr marL="797560" lvl="1" indent="-514350">
              <a:buAutoNum type="romanLcPeriod"/>
            </a:pPr>
            <a:r>
              <a:rPr lang="en-US" sz="24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cs typeface="Biome"/>
              </a:rPr>
              <a:t>3 x 3 filters</a:t>
            </a:r>
            <a:endParaRPr lang="en-US" sz="2400" dirty="0">
              <a:solidFill>
                <a:srgbClr val="EDEBE8"/>
              </a:solidFill>
              <a:highlight>
                <a:srgbClr val="131516"/>
              </a:highlight>
              <a:latin typeface="Oracle Sans"/>
              <a:cs typeface="Biome" panose="020B0503030204020804" pitchFamily="34" charset="0"/>
            </a:endParaRPr>
          </a:p>
          <a:p>
            <a:pPr marL="797560" lvl="1" indent="-514350">
              <a:buAutoNum type="romanLcPeriod"/>
            </a:pPr>
            <a:r>
              <a:rPr lang="en-US" sz="24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  <a:cs typeface="Biome"/>
              </a:rPr>
              <a:t>Padding p = 1</a:t>
            </a:r>
          </a:p>
          <a:p>
            <a:pPr marL="797560" lvl="1" indent="-514350">
              <a:buAutoNum type="romanLcPeriod"/>
            </a:pPr>
            <a:r>
              <a:rPr lang="en-US" sz="2400" dirty="0">
                <a:solidFill>
                  <a:srgbClr val="EDEBE8"/>
                </a:solidFill>
                <a:highlight>
                  <a:srgbClr val="131516"/>
                </a:highlight>
                <a:latin typeface="Arial"/>
                <a:cs typeface="Arial"/>
              </a:rPr>
              <a:t>Stride s = 1 pixel</a:t>
            </a:r>
            <a:endParaRPr lang="en-US" sz="2400" dirty="0">
              <a:solidFill>
                <a:srgbClr val="000000"/>
              </a:solidFill>
              <a:highlight>
                <a:srgbClr val="131516"/>
              </a:highlight>
              <a:latin typeface="Arial"/>
              <a:cs typeface="Arial"/>
            </a:endParaRPr>
          </a:p>
          <a:p>
            <a:pPr marL="797560" lvl="1" indent="-514350">
              <a:buAutoNum type="romanLcPeriod"/>
            </a:pPr>
            <a:r>
              <a:rPr lang="en-US" sz="2400" dirty="0" err="1">
                <a:solidFill>
                  <a:srgbClr val="EDEBE8"/>
                </a:solidFill>
                <a:highlight>
                  <a:srgbClr val="131516"/>
                </a:highlight>
                <a:latin typeface="Arial"/>
                <a:cs typeface="Arial"/>
              </a:rPr>
              <a:t>ReLU</a:t>
            </a:r>
            <a:r>
              <a:rPr lang="en-US" sz="2400" dirty="0">
                <a:solidFill>
                  <a:srgbClr val="EDEBE8"/>
                </a:solidFill>
                <a:highlight>
                  <a:srgbClr val="131516"/>
                </a:highlight>
                <a:latin typeface="Arial"/>
                <a:cs typeface="Arial"/>
              </a:rPr>
              <a:t> activation </a:t>
            </a:r>
            <a:endParaRPr lang="en-US" dirty="0"/>
          </a:p>
          <a:p>
            <a:pPr marL="283210" lvl="1" indent="0">
              <a:buNone/>
            </a:pPr>
            <a:endParaRPr lang="en-US" sz="2400" dirty="0">
              <a:solidFill>
                <a:srgbClr val="EDEBE8"/>
              </a:solidFill>
              <a:highlight>
                <a:srgbClr val="131516"/>
              </a:highlight>
              <a:latin typeface="Oracle Sans"/>
              <a:cs typeface="Biome"/>
            </a:endParaRPr>
          </a:p>
          <a:p>
            <a:pPr marL="797560" lvl="1" indent="-514350">
              <a:buAutoNum type="romanLcPeriod"/>
            </a:pPr>
            <a:endParaRPr lang="en-US" sz="2400" dirty="0">
              <a:solidFill>
                <a:srgbClr val="EDEBE8"/>
              </a:solidFill>
              <a:highlight>
                <a:srgbClr val="131516"/>
              </a:highlight>
              <a:latin typeface="Oracle Sans"/>
              <a:cs typeface="Biome"/>
            </a:endParaRPr>
          </a:p>
          <a:p>
            <a:pPr marL="283210" indent="-283210"/>
            <a:endParaRPr lang="en-US" sz="2800" dirty="0">
              <a:solidFill>
                <a:srgbClr val="EDEBE8"/>
              </a:solidFill>
              <a:highlight>
                <a:srgbClr val="131516"/>
              </a:highlight>
              <a:latin typeface="Orac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5A54B6-8070-E5A6-65EA-CD718CDC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95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6E7B4D-FB62-47B7-AAA7-0DEC9938DB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2E6C21-1752-4E06-9FE3-208D45ADB668}">
  <ds:schemaRefs>
    <ds:schemaRef ds:uri="http://schemas.openxmlformats.org/package/2006/metadata/core-properties"/>
    <ds:schemaRef ds:uri="http://schemas.microsoft.com/sharepoint/v3"/>
    <ds:schemaRef ds:uri="230e9df3-be65-4c73-a93b-d1236ebd677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78D9019-7CE1-4B77-8F5D-67F6576598C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2414</TotalTime>
  <Words>631</Words>
  <Application>Microsoft Office PowerPoint</Application>
  <PresentationFormat>Widescreen</PresentationFormat>
  <Paragraphs>180</Paragraphs>
  <Slides>20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Custom</vt:lpstr>
      <vt:lpstr>PowerPoint Presentation</vt:lpstr>
      <vt:lpstr>VGGNet</vt:lpstr>
      <vt:lpstr>INDEX</vt:lpstr>
      <vt:lpstr>Introduction </vt:lpstr>
      <vt:lpstr> </vt:lpstr>
      <vt:lpstr>ARCHITECTURE: VGG 16 </vt:lpstr>
      <vt:lpstr>architecture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significance </vt:lpstr>
      <vt:lpstr> </vt:lpstr>
      <vt:lpstr>Limitations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</dc:title>
  <cp:lastModifiedBy>Sushanth S Rao</cp:lastModifiedBy>
  <cp:revision>990</cp:revision>
  <dcterms:created xsi:type="dcterms:W3CDTF">2024-01-05T14:58:10Z</dcterms:created>
  <dcterms:modified xsi:type="dcterms:W3CDTF">2024-08-02T05:06:38Z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